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2" r:id="rId3"/>
    <p:sldId id="263" r:id="rId4"/>
    <p:sldId id="264" r:id="rId5"/>
    <p:sldId id="271" r:id="rId6"/>
    <p:sldId id="257" r:id="rId7"/>
    <p:sldId id="258" r:id="rId8"/>
    <p:sldId id="269" r:id="rId9"/>
    <p:sldId id="259" r:id="rId10"/>
    <p:sldId id="260" r:id="rId11"/>
    <p:sldId id="261" r:id="rId12"/>
    <p:sldId id="265" r:id="rId13"/>
    <p:sldId id="266" r:id="rId14"/>
    <p:sldId id="267" r:id="rId15"/>
    <p:sldId id="270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1"/>
    <p:restoredTop sz="94599"/>
  </p:normalViewPr>
  <p:slideViewPr>
    <p:cSldViewPr snapToGrid="0" snapToObjects="1">
      <p:cViewPr>
        <p:scale>
          <a:sx n="87" d="100"/>
          <a:sy n="87" d="100"/>
        </p:scale>
        <p:origin x="132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FE3E1-CE66-5642-ABAB-0B82DA049F63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B0B48-FB51-6448-B16F-028177783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05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Burn status sig.</a:t>
            </a:r>
            <a:r>
              <a:rPr lang="en-US" baseline="0" dirty="0" smtClean="0"/>
              <a:t> different</a:t>
            </a:r>
          </a:p>
          <a:p>
            <a:r>
              <a:rPr lang="en-US" dirty="0" smtClean="0"/>
              <a:t>Grouped by site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55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30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Burn status sig.</a:t>
            </a:r>
            <a:r>
              <a:rPr lang="en-US" baseline="0" dirty="0" smtClean="0"/>
              <a:t> </a:t>
            </a:r>
            <a:r>
              <a:rPr lang="en-US" baseline="0" smtClean="0"/>
              <a:t>different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03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difference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97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Range: Pearson's Chi-squared test data:  </a:t>
            </a:r>
            <a:r>
              <a:rPr lang="en-US" dirty="0" err="1" smtClean="0"/>
              <a:t>range.tax</a:t>
            </a:r>
            <a:r>
              <a:rPr lang="en-US" dirty="0" smtClean="0"/>
              <a:t> </a:t>
            </a:r>
          </a:p>
          <a:p>
            <a:r>
              <a:rPr lang="en-US" dirty="0" smtClean="0"/>
              <a:t>X-squared = 43.527, </a:t>
            </a:r>
            <a:r>
              <a:rPr lang="en-US" dirty="0" err="1" smtClean="0"/>
              <a:t>df</a:t>
            </a:r>
            <a:r>
              <a:rPr lang="en-US" dirty="0" smtClean="0"/>
              <a:t> = 18, p-value = 0.0006738</a:t>
            </a:r>
          </a:p>
          <a:p>
            <a:endParaRPr lang="en-US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66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Range: Pearson's Chi-squared test data:  </a:t>
            </a:r>
            <a:r>
              <a:rPr lang="en-US" dirty="0" err="1" smtClean="0"/>
              <a:t>range.tax</a:t>
            </a:r>
            <a:r>
              <a:rPr lang="en-US" dirty="0" smtClean="0"/>
              <a:t> </a:t>
            </a:r>
          </a:p>
          <a:p>
            <a:r>
              <a:rPr lang="en-US" dirty="0" smtClean="0"/>
              <a:t>X-squared = 43.527, </a:t>
            </a:r>
            <a:r>
              <a:rPr lang="en-US" dirty="0" err="1" smtClean="0"/>
              <a:t>df</a:t>
            </a:r>
            <a:r>
              <a:rPr lang="en-US" dirty="0" smtClean="0"/>
              <a:t> = 18, p-value = 0.0006738</a:t>
            </a:r>
          </a:p>
          <a:p>
            <a:endParaRPr lang="en-US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96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Range: Pearson's Chi-squared test data:  </a:t>
            </a:r>
            <a:r>
              <a:rPr lang="en-US" dirty="0" err="1" smtClean="0"/>
              <a:t>range.tax</a:t>
            </a:r>
            <a:r>
              <a:rPr lang="en-US" dirty="0" smtClean="0"/>
              <a:t> </a:t>
            </a:r>
          </a:p>
          <a:p>
            <a:r>
              <a:rPr lang="en-US" dirty="0" smtClean="0"/>
              <a:t>X-squared = 43.527, </a:t>
            </a:r>
            <a:r>
              <a:rPr lang="en-US" dirty="0" err="1" smtClean="0"/>
              <a:t>df</a:t>
            </a:r>
            <a:r>
              <a:rPr lang="en-US" dirty="0" smtClean="0"/>
              <a:t> = 18, p-value = 0.0006738</a:t>
            </a:r>
          </a:p>
          <a:p>
            <a:endParaRPr lang="en-US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9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B0B48-FB51-6448-B16F-028177783C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0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22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3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19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1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9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34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4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4392-2ED2-3C4B-AE26-70FCB9AE2E9B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4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24392-2ED2-3C4B-AE26-70FCB9AE2E9B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B7794-AAD0-974D-B9E6-F927280E4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7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10" y="3957481"/>
            <a:ext cx="9144000" cy="2900518"/>
          </a:xfrm>
        </p:spPr>
        <p:txBody>
          <a:bodyPr>
            <a:normAutofit/>
          </a:bodyPr>
          <a:lstStyle/>
          <a:p>
            <a:r>
              <a:rPr lang="en-US" sz="5100" dirty="0">
                <a:solidFill>
                  <a:srgbClr val="FFFFFF"/>
                </a:solidFill>
              </a:rPr>
              <a:t>F</a:t>
            </a:r>
            <a:r>
              <a:rPr lang="en-US" sz="5100" dirty="0" smtClean="0">
                <a:solidFill>
                  <a:srgbClr val="FFFFFF"/>
                </a:solidFill>
              </a:rPr>
              <a:t>ire </a:t>
            </a:r>
            <a:r>
              <a:rPr lang="en-US" sz="5100" dirty="0">
                <a:solidFill>
                  <a:srgbClr val="FFFFFF"/>
                </a:solidFill>
              </a:rPr>
              <a:t>effects on ectomycorrhizal communities in geographically isolated sky islands</a:t>
            </a:r>
            <a:br>
              <a:rPr lang="en-US" sz="5100" dirty="0">
                <a:solidFill>
                  <a:srgbClr val="FFFFFF"/>
                </a:solidFill>
              </a:rPr>
            </a:br>
            <a:endParaRPr lang="en-US" sz="5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090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322" y="1283119"/>
            <a:ext cx="8185356" cy="55748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8626" y="1325563"/>
            <a:ext cx="359318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Pinaleno</a:t>
            </a:r>
            <a:r>
              <a:rPr lang="en-US" dirty="0" smtClean="0"/>
              <a:t> Mts.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53904" y="1326188"/>
            <a:ext cx="3622676" cy="3687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Santa Catalina Mts.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Range differences: Diversity (Shannon’s diversity)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6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Species accumulation </a:t>
            </a:r>
            <a:br>
              <a:rPr lang="en-US" dirty="0" smtClean="0"/>
            </a:br>
            <a:r>
              <a:rPr lang="en-US" dirty="0" smtClean="0"/>
              <a:t>curves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08"/>
          <a:stretch/>
        </p:blipFill>
        <p:spPr>
          <a:xfrm>
            <a:off x="5334000" y="3538537"/>
            <a:ext cx="6858000" cy="34147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03"/>
          <a:stretch/>
        </p:blipFill>
        <p:spPr>
          <a:xfrm>
            <a:off x="5334000" y="0"/>
            <a:ext cx="6858000" cy="35385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78130" y="73740"/>
            <a:ext cx="287593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Pinaleno</a:t>
            </a:r>
            <a:r>
              <a:rPr lang="en-US" dirty="0" smtClean="0"/>
              <a:t> Mts.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04671" y="73740"/>
            <a:ext cx="287593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Santa Catalina Mts.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78130" y="3513378"/>
            <a:ext cx="287593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Burned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104671" y="3513378"/>
            <a:ext cx="287593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Unburned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Taxonomic differences: class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368" y="1436914"/>
            <a:ext cx="8210577" cy="54210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0620" y="1504338"/>
            <a:ext cx="256622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Pinaleno</a:t>
            </a:r>
            <a:r>
              <a:rPr lang="en-US" dirty="0" smtClean="0"/>
              <a:t> Mts.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0" y="1504338"/>
            <a:ext cx="262029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Santa Catalina Mts.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34578" y="6312310"/>
            <a:ext cx="648929" cy="280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smtClean="0"/>
              <a:t>Burned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67946" y="6312310"/>
            <a:ext cx="648929" cy="280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smtClean="0"/>
              <a:t>Burned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90498" y="6315534"/>
            <a:ext cx="8148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smtClean="0"/>
              <a:t>Unburned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81291" y="6315531"/>
            <a:ext cx="8148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smtClean="0"/>
              <a:t>Unburned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17690" y="6563034"/>
            <a:ext cx="17747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Taxonomic differences: genus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0" y="1807029"/>
            <a:ext cx="6096000" cy="4315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1"/>
          <a:stretch/>
        </p:blipFill>
        <p:spPr>
          <a:xfrm>
            <a:off x="6074229" y="1807029"/>
            <a:ext cx="6117771" cy="505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2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729413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Community similarities: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735" y="2050026"/>
            <a:ext cx="65966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At the site level, shows strong community similar based on geographic origin.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73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729413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Community similarities: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735" y="2050026"/>
            <a:ext cx="49997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At the tree level, shows stronger community similarity based on </a:t>
            </a:r>
            <a:r>
              <a:rPr lang="en-US" sz="2800" smtClean="0"/>
              <a:t>geographic origin </a:t>
            </a:r>
            <a:r>
              <a:rPr lang="en-US" sz="2800" dirty="0" smtClean="0"/>
              <a:t>rather </a:t>
            </a:r>
            <a:r>
              <a:rPr lang="en-US" sz="2800" smtClean="0"/>
              <a:t>than disturbance.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867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Community similarities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999"/>
            <a:ext cx="12192000" cy="51292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43100" y="1471612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Jaccard</a:t>
            </a:r>
            <a:r>
              <a:rPr lang="en-US" dirty="0" smtClean="0"/>
              <a:t> dissimilarity index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67662" y="1471612"/>
            <a:ext cx="267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Morisita</a:t>
            </a:r>
            <a:r>
              <a:rPr lang="en-US" dirty="0" smtClean="0"/>
              <a:t> dissimilarity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4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1325560"/>
            <a:ext cx="4434388" cy="5532439"/>
          </a:xfrm>
        </p:spPr>
        <p:txBody>
          <a:bodyPr/>
          <a:lstStyle/>
          <a:p>
            <a:r>
              <a:rPr lang="en-US" dirty="0" smtClean="0"/>
              <a:t>Sky islands are isolated forests located above the </a:t>
            </a:r>
            <a:r>
              <a:rPr lang="en-US" dirty="0" err="1" smtClean="0"/>
              <a:t>Chihuahuan</a:t>
            </a:r>
            <a:r>
              <a:rPr lang="en-US" dirty="0" smtClean="0"/>
              <a:t> and Sonoran Deserts.</a:t>
            </a:r>
          </a:p>
          <a:p>
            <a:r>
              <a:rPr lang="en-US" dirty="0" smtClean="0"/>
              <a:t>Sampled in the </a:t>
            </a:r>
            <a:r>
              <a:rPr lang="en-US" dirty="0" err="1" smtClean="0"/>
              <a:t>Pinaleno</a:t>
            </a:r>
            <a:r>
              <a:rPr lang="en-US" dirty="0" smtClean="0"/>
              <a:t> and Santa Catalina Mts. which are at the same lat.</a:t>
            </a:r>
          </a:p>
          <a:p>
            <a:r>
              <a:rPr lang="en-US" dirty="0" smtClean="0"/>
              <a:t>Both ranges experienced burns ~ 14 years ago.</a:t>
            </a:r>
          </a:p>
          <a:p>
            <a:pPr lvl="1"/>
            <a:r>
              <a:rPr lang="en-US" dirty="0" smtClean="0"/>
              <a:t>2004 </a:t>
            </a:r>
            <a:r>
              <a:rPr lang="en-US" dirty="0" err="1" smtClean="0"/>
              <a:t>Pinaleno</a:t>
            </a:r>
            <a:r>
              <a:rPr lang="en-US" dirty="0" smtClean="0"/>
              <a:t> Mts.</a:t>
            </a:r>
          </a:p>
          <a:p>
            <a:pPr lvl="1"/>
            <a:r>
              <a:rPr lang="en-US" dirty="0" smtClean="0"/>
              <a:t>2003 Santa Catalina Mts.</a:t>
            </a:r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1489"/>
          <a:stretch/>
        </p:blipFill>
        <p:spPr>
          <a:xfrm>
            <a:off x="4434388" y="1325562"/>
            <a:ext cx="7757612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9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900" y="2261009"/>
            <a:ext cx="11760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Population size and isolation can influence genetic diversity of an organism (citations)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Within smaller population sizes, genetic drift can have a stronger effect (citations)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Disturbances, such as wildfire, can further reduce genetic variation (citations)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652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0" y="1325563"/>
            <a:ext cx="11671300" cy="5113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Questions: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Do </a:t>
            </a:r>
            <a:r>
              <a:rPr lang="en-US" dirty="0"/>
              <a:t>ectomycorrhizal communities in isolated forest patches show a similar response to disturbance</a:t>
            </a:r>
            <a:r>
              <a:rPr lang="en-US" dirty="0" smtClean="0"/>
              <a:t>?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If not, what could be the underlying cause </a:t>
            </a:r>
            <a:r>
              <a:rPr lang="en-US" dirty="0" smtClean="0"/>
              <a:t>(e.g. </a:t>
            </a:r>
            <a:r>
              <a:rPr lang="en-US" dirty="0"/>
              <a:t>is it stochastic or based on initial starting genetic </a:t>
            </a:r>
            <a:r>
              <a:rPr lang="en-US" dirty="0" smtClean="0"/>
              <a:t>pool)?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Hypotheses:</a:t>
            </a:r>
          </a:p>
          <a:p>
            <a:r>
              <a:rPr lang="en-US" dirty="0" smtClean="0"/>
              <a:t>Burned sites will show higher diversity than unburned. (citations)</a:t>
            </a:r>
            <a:endParaRPr lang="en-US" dirty="0"/>
          </a:p>
          <a:p>
            <a:r>
              <a:rPr lang="en-US" dirty="0" smtClean="0"/>
              <a:t>Ectomycorrhizal communities will differ more due to geographic location than disturbance.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Major questions/hypotheses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50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895475" y="1928813"/>
            <a:ext cx="8401050" cy="42862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2" idx="0"/>
            <a:endCxn id="2" idx="2"/>
          </p:cNvCxnSpPr>
          <p:nvPr/>
        </p:nvCxnSpPr>
        <p:spPr>
          <a:xfrm>
            <a:off x="6096000" y="1928813"/>
            <a:ext cx="0" cy="42862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00926" y="1442522"/>
            <a:ext cx="155733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Pinaleno</a:t>
            </a:r>
            <a:r>
              <a:rPr lang="en-US" dirty="0" smtClean="0"/>
              <a:t> Mts.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09887" y="1442522"/>
            <a:ext cx="201929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Santa Catalina Mts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10" name="Straight Connector 9"/>
          <p:cNvCxnSpPr>
            <a:stCxn id="2" idx="1"/>
            <a:endCxn id="2" idx="3"/>
          </p:cNvCxnSpPr>
          <p:nvPr/>
        </p:nvCxnSpPr>
        <p:spPr>
          <a:xfrm>
            <a:off x="1895475" y="4071938"/>
            <a:ext cx="84010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6750" y="2753023"/>
            <a:ext cx="93345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Burned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8138" y="4919147"/>
            <a:ext cx="126206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Unburned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005013" y="2055685"/>
            <a:ext cx="394335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5 trees per site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3 root cores per tree (15 cores per site)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3 soil cores per site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005013" y="4182562"/>
            <a:ext cx="394335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5 </a:t>
            </a:r>
            <a:r>
              <a:rPr lang="en-US" dirty="0"/>
              <a:t>trees per site</a:t>
            </a:r>
          </a:p>
          <a:p>
            <a:pPr>
              <a:lnSpc>
                <a:spcPct val="150000"/>
              </a:lnSpc>
            </a:pPr>
            <a:r>
              <a:rPr lang="en-US" dirty="0"/>
              <a:t>3 root cores per tree (15 cores per site)</a:t>
            </a:r>
          </a:p>
          <a:p>
            <a:pPr>
              <a:lnSpc>
                <a:spcPct val="150000"/>
              </a:lnSpc>
            </a:pPr>
            <a:r>
              <a:rPr lang="en-US" dirty="0"/>
              <a:t>3 soil cores per site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07920" y="4182562"/>
            <a:ext cx="394335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5 </a:t>
            </a:r>
            <a:r>
              <a:rPr lang="en-US" dirty="0"/>
              <a:t>trees per site</a:t>
            </a:r>
          </a:p>
          <a:p>
            <a:pPr>
              <a:lnSpc>
                <a:spcPct val="150000"/>
              </a:lnSpc>
            </a:pPr>
            <a:r>
              <a:rPr lang="en-US" dirty="0"/>
              <a:t>3 root cores per tree (15 cores per site)</a:t>
            </a:r>
          </a:p>
          <a:p>
            <a:pPr>
              <a:lnSpc>
                <a:spcPct val="150000"/>
              </a:lnSpc>
            </a:pPr>
            <a:r>
              <a:rPr lang="en-US" dirty="0"/>
              <a:t>3 soil cores per site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207920" y="2077165"/>
            <a:ext cx="394335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5 </a:t>
            </a:r>
            <a:r>
              <a:rPr lang="en-US" dirty="0"/>
              <a:t>trees per site</a:t>
            </a:r>
          </a:p>
          <a:p>
            <a:pPr>
              <a:lnSpc>
                <a:spcPct val="150000"/>
              </a:lnSpc>
            </a:pPr>
            <a:r>
              <a:rPr lang="en-US" dirty="0"/>
              <a:t>3 root cores per tree (15 cores per site)</a:t>
            </a:r>
          </a:p>
          <a:p>
            <a:pPr>
              <a:lnSpc>
                <a:spcPct val="150000"/>
              </a:lnSpc>
            </a:pPr>
            <a:r>
              <a:rPr lang="en-US" dirty="0"/>
              <a:t>3 soil cores per site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9186" y="3394513"/>
            <a:ext cx="608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X2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929186" y="5554657"/>
            <a:ext cx="608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X2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8958264" y="3394513"/>
            <a:ext cx="608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X2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8958264" y="5554657"/>
            <a:ext cx="608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102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Range differences: Climate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2041525"/>
            <a:ext cx="8724900" cy="460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3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Range differences: Soil difference based on burn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77" y="1325563"/>
            <a:ext cx="10731046" cy="536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7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072188" cy="2000250"/>
          </a:xfrm>
          <a:solidFill>
            <a:schemeClr val="accent3"/>
          </a:solidFill>
        </p:spPr>
        <p:txBody>
          <a:bodyPr>
            <a:normAutofit/>
          </a:bodyPr>
          <a:lstStyle/>
          <a:p>
            <a:r>
              <a:rPr lang="en-US" dirty="0" smtClean="0"/>
              <a:t>Range differences: Soil difference based on burn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38" y="128587"/>
            <a:ext cx="6405561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1" y="2310936"/>
            <a:ext cx="4216400" cy="399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052" y="1296067"/>
            <a:ext cx="8043024" cy="55324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0" y="1325563"/>
            <a:ext cx="35691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Pinaleno</a:t>
            </a:r>
            <a:r>
              <a:rPr lang="en-US" dirty="0" smtClean="0"/>
              <a:t> Mts.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09660" y="1326188"/>
            <a:ext cx="3574998" cy="3687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Santa Catalina Mts.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Range differences: Diversity (Fisher’s alpha)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3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2256</TotalTime>
  <Words>470</Words>
  <Application>Microsoft Macintosh PowerPoint</Application>
  <PresentationFormat>Widescreen</PresentationFormat>
  <Paragraphs>89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Arial</vt:lpstr>
      <vt:lpstr>Office Theme</vt:lpstr>
      <vt:lpstr>Fire effects on ectomycorrhizal communities in geographically isolated sky islands </vt:lpstr>
      <vt:lpstr>PowerPoint Presentation</vt:lpstr>
      <vt:lpstr>PowerPoint Presentation</vt:lpstr>
      <vt:lpstr>PowerPoint Presentation</vt:lpstr>
      <vt:lpstr>PowerPoint Presentation</vt:lpstr>
      <vt:lpstr>Range differences: Climate</vt:lpstr>
      <vt:lpstr>Range differences: Soil difference based on burn</vt:lpstr>
      <vt:lpstr>Range differences: Soil difference based on burn</vt:lpstr>
      <vt:lpstr>Range differences: Diversity (Fisher’s alpha)</vt:lpstr>
      <vt:lpstr>Range differences: Diversity (Shannon’s diversity)</vt:lpstr>
      <vt:lpstr>Species accumulation  curves</vt:lpstr>
      <vt:lpstr>Taxonomic differences: class level</vt:lpstr>
      <vt:lpstr>Taxonomic differences: genus level</vt:lpstr>
      <vt:lpstr>Community similarities:</vt:lpstr>
      <vt:lpstr>Community similarities:</vt:lpstr>
      <vt:lpstr>Community similarities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Bowman</dc:creator>
  <cp:lastModifiedBy>Microsoft Office User</cp:lastModifiedBy>
  <cp:revision>90</cp:revision>
  <dcterms:created xsi:type="dcterms:W3CDTF">2017-08-16T19:51:54Z</dcterms:created>
  <dcterms:modified xsi:type="dcterms:W3CDTF">2017-10-19T18:01:33Z</dcterms:modified>
</cp:coreProperties>
</file>